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6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397" r:id="rId5"/>
    <p:sldId id="395" r:id="rId6"/>
    <p:sldId id="400" r:id="rId7"/>
    <p:sldId id="399" r:id="rId8"/>
    <p:sldId id="401" r:id="rId9"/>
    <p:sldId id="403" r:id="rId10"/>
    <p:sldId id="404" r:id="rId11"/>
    <p:sldId id="409" r:id="rId12"/>
    <p:sldId id="410" r:id="rId13"/>
    <p:sldId id="411" r:id="rId14"/>
    <p:sldId id="412" r:id="rId15"/>
    <p:sldId id="414" r:id="rId16"/>
    <p:sldId id="427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15" r:id="rId25"/>
    <p:sldId id="416" r:id="rId26"/>
    <p:sldId id="417" r:id="rId27"/>
    <p:sldId id="418" r:id="rId28"/>
    <p:sldId id="407" r:id="rId29"/>
    <p:sldId id="431" r:id="rId30"/>
    <p:sldId id="432" r:id="rId31"/>
    <p:sldId id="433" r:id="rId32"/>
    <p:sldId id="434" r:id="rId33"/>
    <p:sldId id="435" r:id="rId34"/>
    <p:sldId id="436" r:id="rId35"/>
    <p:sldId id="437" r:id="rId36"/>
    <p:sldId id="438" r:id="rId37"/>
    <p:sldId id="439" r:id="rId38"/>
    <p:sldId id="440" r:id="rId39"/>
  </p:sldIdLst>
  <p:sldSz cx="9144000" cy="6858000" type="screen4x3"/>
  <p:notesSz cx="6858000" cy="9144000"/>
  <p:embeddedFontLst>
    <p:embeddedFont>
      <p:font typeface="方正黑体简体" panose="02010600030101010101" charset="-122"/>
      <p:regular r:id="rId42"/>
    </p:embeddedFont>
    <p:embeddedFont>
      <p:font typeface="Cambria Math" panose="02040503050406030204" pitchFamily="18" charset="0"/>
      <p:regular r:id="rId43"/>
    </p:embeddedFont>
    <p:embeddedFont>
      <p:font typeface="黑体" panose="02010609060101010101" pitchFamily="49" charset="-122"/>
      <p:regular r:id="rId44"/>
    </p:embeddedFont>
  </p:embeddedFontLst>
  <p:custDataLst>
    <p:tags r:id="rId4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主要内容" id="{F6D2D9D7-C98B-4EF6-AE57-9557164E4B0A}">
          <p14:sldIdLst>
            <p14:sldId id="256"/>
            <p14:sldId id="257"/>
            <p14:sldId id="258"/>
            <p14:sldId id="397"/>
            <p14:sldId id="395"/>
            <p14:sldId id="400"/>
            <p14:sldId id="399"/>
            <p14:sldId id="401"/>
            <p14:sldId id="403"/>
            <p14:sldId id="404"/>
            <p14:sldId id="409"/>
            <p14:sldId id="410"/>
            <p14:sldId id="411"/>
            <p14:sldId id="412"/>
            <p14:sldId id="414"/>
            <p14:sldId id="427"/>
            <p14:sldId id="420"/>
            <p14:sldId id="421"/>
            <p14:sldId id="422"/>
            <p14:sldId id="423"/>
            <p14:sldId id="424"/>
            <p14:sldId id="425"/>
            <p14:sldId id="426"/>
            <p14:sldId id="415"/>
            <p14:sldId id="416"/>
            <p14:sldId id="417"/>
            <p14:sldId id="418"/>
            <p14:sldId id="407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A5D"/>
    <a:srgbClr val="B53132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236" y="56"/>
      </p:cViewPr>
      <p:guideLst>
        <p:guide orient="horz" pos="219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5A4C-0DFB-4F0F-868E-FE419C877B5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0F3C9-F3DD-4291-AD83-792F0DF432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68A1-DC71-423D-AF53-B1392B74E4B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C2DD3-F322-44B9-B682-21757949A4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3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77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800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495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019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6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491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956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153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23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814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901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525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899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926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469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401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989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378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7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900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75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86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533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105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343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485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3661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783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95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410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301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29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82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C2DD3-F322-44B9-B682-21757949A4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98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CA2F66-E275-D096-EE61-BE16ACEB15C9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2" y="3"/>
            <a:ext cx="9287351" cy="6857365"/>
          </a:xfrm>
          <a:prstGeom prst="rect">
            <a:avLst/>
          </a:prstGeom>
          <a:blipFill dpi="0" rotWithShape="1">
            <a:blip r:embed="rId3">
              <a:alphaModFix amt="3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2555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95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13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0" y="2692400"/>
            <a:ext cx="9144000" cy="2159000"/>
          </a:xfrm>
          <a:prstGeom prst="rect">
            <a:avLst/>
          </a:prstGeom>
          <a:gradFill flip="none" rotWithShape="1">
            <a:gsLst>
              <a:gs pos="0">
                <a:srgbClr val="B53132"/>
              </a:gs>
              <a:gs pos="100000">
                <a:srgbClr val="DC5A5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2" t="4985" r="7595" b="7042"/>
          <a:stretch>
            <a:fillRect/>
          </a:stretch>
        </p:blipFill>
        <p:spPr>
          <a:xfrm>
            <a:off x="414338" y="819150"/>
            <a:ext cx="3814763" cy="5295900"/>
          </a:xfrm>
          <a:prstGeom prst="rect">
            <a:avLst/>
          </a:prstGeom>
        </p:spPr>
      </p:pic>
      <p:sp>
        <p:nvSpPr>
          <p:cNvPr id="12" name="图片占位符 11"/>
          <p:cNvSpPr>
            <a:spLocks noGrp="1"/>
          </p:cNvSpPr>
          <p:nvPr>
            <p:ph type="pic" sz="quarter" idx="13"/>
          </p:nvPr>
        </p:nvSpPr>
        <p:spPr>
          <a:xfrm>
            <a:off x="1343025" y="1428750"/>
            <a:ext cx="2350294" cy="415290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419225" y="906779"/>
            <a:ext cx="1771650" cy="5321300"/>
          </a:xfrm>
          <a:prstGeom prst="roundRect">
            <a:avLst>
              <a:gd name="adj" fmla="val 10215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64" y="781543"/>
            <a:ext cx="2020136" cy="5605115"/>
          </a:xfrm>
          <a:prstGeom prst="rect">
            <a:avLst/>
          </a:prstGeom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0" y="1633259"/>
            <a:ext cx="5295974" cy="4171739"/>
          </a:xfrm>
          <a:prstGeom prst="rect">
            <a:avLst/>
          </a:prstGeom>
        </p:spPr>
      </p:pic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57288" y="1912620"/>
            <a:ext cx="3971925" cy="330708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147" y="1985929"/>
            <a:ext cx="3327709" cy="3387635"/>
          </a:xfrm>
          <a:prstGeom prst="rect">
            <a:avLst/>
          </a:prstGeom>
        </p:spPr>
      </p:pic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2993233" y="2092986"/>
            <a:ext cx="3136106" cy="2228850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5" y="1044405"/>
            <a:ext cx="4079672" cy="344716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3062288" y="1225553"/>
            <a:ext cx="3019425" cy="25447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 descr="上海电力大学LOGO矢量图_编号0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66159" y="425450"/>
            <a:ext cx="1661160" cy="405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643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64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96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28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32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94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6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43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63B7F-BEDC-44E3-891F-8E1DE6767941}" type="datetimeFigureOut">
              <a:rPr lang="zh-CN" altLang="en-US" smtClean="0"/>
              <a:t>2024/9/29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3269D-51BB-4135-9D7F-7CA81D2381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6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ingboyue@shiep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83773" y="2392135"/>
            <a:ext cx="7587343" cy="4465865"/>
          </a:xfrm>
          <a:prstGeom prst="rect">
            <a:avLst/>
          </a:prstGeom>
          <a:solidFill>
            <a:srgbClr val="B5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1" y="2392135"/>
            <a:ext cx="544286" cy="4465865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8599714" y="2392134"/>
            <a:ext cx="544286" cy="4465865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1250156" y="2851787"/>
            <a:ext cx="6625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模拟集成电路分析与设计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836639" y="3775235"/>
            <a:ext cx="5658917" cy="193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主讲人：乐应波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邮箱：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yingboyue@shiep.edu.cn</a:t>
            </a:r>
            <a:endParaRPr lang="en-US" altLang="zh-CN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办公室：电信楼</a:t>
            </a:r>
            <a:r>
              <a:rPr lang="en-US" altLang="zh-CN" sz="2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B418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324887" y="6000749"/>
            <a:ext cx="341210" cy="341210"/>
            <a:chOff x="5772150" y="5431503"/>
            <a:chExt cx="647700" cy="647700"/>
          </a:xfrm>
        </p:grpSpPr>
        <p:sp>
          <p:nvSpPr>
            <p:cNvPr id="20" name="椭圆 19"/>
            <p:cNvSpPr/>
            <p:nvPr/>
          </p:nvSpPr>
          <p:spPr>
            <a:xfrm>
              <a:off x="5772150" y="5431503"/>
              <a:ext cx="647700" cy="647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1" name="right-arrowhead_45093"/>
            <p:cNvSpPr>
              <a:spLocks noChangeAspect="1"/>
            </p:cNvSpPr>
            <p:nvPr/>
          </p:nvSpPr>
          <p:spPr bwMode="auto">
            <a:xfrm rot="5400000">
              <a:off x="5989368" y="5576740"/>
              <a:ext cx="213265" cy="357231"/>
            </a:xfrm>
            <a:custGeom>
              <a:avLst/>
              <a:gdLst>
                <a:gd name="T0" fmla="*/ 225 w 242"/>
                <a:gd name="T1" fmla="*/ 241 h 406"/>
                <a:gd name="T2" fmla="*/ 100 w 242"/>
                <a:gd name="T3" fmla="*/ 387 h 406"/>
                <a:gd name="T4" fmla="*/ 60 w 242"/>
                <a:gd name="T5" fmla="*/ 406 h 406"/>
                <a:gd name="T6" fmla="*/ 25 w 242"/>
                <a:gd name="T7" fmla="*/ 394 h 406"/>
                <a:gd name="T8" fmla="*/ 19 w 242"/>
                <a:gd name="T9" fmla="*/ 318 h 406"/>
                <a:gd name="T10" fmla="*/ 114 w 242"/>
                <a:gd name="T11" fmla="*/ 206 h 406"/>
                <a:gd name="T12" fmla="*/ 19 w 242"/>
                <a:gd name="T13" fmla="*/ 94 h 406"/>
                <a:gd name="T14" fmla="*/ 25 w 242"/>
                <a:gd name="T15" fmla="*/ 19 h 406"/>
                <a:gd name="T16" fmla="*/ 100 w 242"/>
                <a:gd name="T17" fmla="*/ 25 h 406"/>
                <a:gd name="T18" fmla="*/ 225 w 242"/>
                <a:gd name="T19" fmla="*/ 172 h 406"/>
                <a:gd name="T20" fmla="*/ 225 w 242"/>
                <a:gd name="T21" fmla="*/ 24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406">
                  <a:moveTo>
                    <a:pt x="225" y="241"/>
                  </a:moveTo>
                  <a:lnTo>
                    <a:pt x="100" y="387"/>
                  </a:lnTo>
                  <a:cubicBezTo>
                    <a:pt x="90" y="400"/>
                    <a:pt x="75" y="406"/>
                    <a:pt x="60" y="406"/>
                  </a:cubicBezTo>
                  <a:cubicBezTo>
                    <a:pt x="48" y="406"/>
                    <a:pt x="35" y="402"/>
                    <a:pt x="25" y="394"/>
                  </a:cubicBezTo>
                  <a:cubicBezTo>
                    <a:pt x="3" y="375"/>
                    <a:pt x="0" y="341"/>
                    <a:pt x="19" y="318"/>
                  </a:cubicBezTo>
                  <a:lnTo>
                    <a:pt x="114" y="206"/>
                  </a:lnTo>
                  <a:lnTo>
                    <a:pt x="19" y="94"/>
                  </a:lnTo>
                  <a:cubicBezTo>
                    <a:pt x="0" y="71"/>
                    <a:pt x="3" y="38"/>
                    <a:pt x="25" y="19"/>
                  </a:cubicBezTo>
                  <a:cubicBezTo>
                    <a:pt x="48" y="0"/>
                    <a:pt x="81" y="2"/>
                    <a:pt x="100" y="25"/>
                  </a:cubicBezTo>
                  <a:lnTo>
                    <a:pt x="225" y="172"/>
                  </a:lnTo>
                  <a:cubicBezTo>
                    <a:pt x="242" y="192"/>
                    <a:pt x="242" y="221"/>
                    <a:pt x="225" y="241"/>
                  </a:cubicBezTo>
                  <a:close/>
                </a:path>
              </a:pathLst>
            </a:custGeom>
            <a:solidFill>
              <a:srgbClr val="B53132"/>
            </a:solidFill>
            <a:ln>
              <a:noFill/>
            </a:ln>
          </p:spPr>
        </p:sp>
      </p:grpSp>
      <p:pic>
        <p:nvPicPr>
          <p:cNvPr id="4" name="图片 3" descr="上海电力大学LOGO矢量图_编号0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987" y="709574"/>
            <a:ext cx="3824183" cy="698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基本差动对的定性分析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3584C6-9A40-A4AA-61F6-CBF813F60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2" y="1233731"/>
            <a:ext cx="7516486" cy="48126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361A31-A68F-806B-3A4B-CB0B84181F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3" t="11471" r="52195" b="28014"/>
          <a:stretch/>
        </p:blipFill>
        <p:spPr>
          <a:xfrm>
            <a:off x="5493715" y="3687377"/>
            <a:ext cx="3456433" cy="24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5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基本差动对的定性分析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D58799-24BA-E970-0D47-60979BCD3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14029" b="977"/>
          <a:stretch/>
        </p:blipFill>
        <p:spPr>
          <a:xfrm>
            <a:off x="724205" y="756720"/>
            <a:ext cx="7841895" cy="51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基本差动对的定性分析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CE3CF9-A28C-A859-EFFE-728FA981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7580"/>
            <a:ext cx="8443692" cy="50235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0CBCA62-0C30-B12C-8043-7EE5A5EAC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977" y="4180927"/>
            <a:ext cx="1564318" cy="4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68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基本差动对的定性分析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A34D04-E7B5-8079-5A28-0CBFCA30E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" b="59579"/>
          <a:stretch/>
        </p:blipFill>
        <p:spPr>
          <a:xfrm>
            <a:off x="373075" y="961822"/>
            <a:ext cx="8343859" cy="2088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53BBD5-D890-EA6D-8BB4-D89370777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1" y="3132666"/>
            <a:ext cx="7860183" cy="7380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F17D2F-F906-1E05-1D57-4992408D0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7" y="4274072"/>
            <a:ext cx="4649026" cy="159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57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基本差动对的定性分析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BC388B-9CC8-D0AF-9145-854EBAB39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3" y="1033727"/>
            <a:ext cx="8119455" cy="504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8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58515-3741-5DFF-A34D-88D4D3AB6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38" y="1030016"/>
            <a:ext cx="8394920" cy="4797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796974-ED34-3921-9787-087C05A82D40}"/>
                  </a:ext>
                </a:extLst>
              </p:cNvPr>
              <p:cNvSpPr txBox="1"/>
              <p:nvPr/>
            </p:nvSpPr>
            <p:spPr>
              <a:xfrm>
                <a:off x="479146" y="4710535"/>
                <a:ext cx="2038891" cy="801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𝑇𝐻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6796974-ED34-3921-9787-087C05A82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46" y="4710535"/>
                <a:ext cx="2038891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99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0890CB-2644-FE5B-CF5E-DA1B8D93B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0" y="1030016"/>
            <a:ext cx="8852159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00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35499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5DEB404-E3BE-96D8-18B7-E7F72619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87" y="889796"/>
            <a:ext cx="7858425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92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35499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B11A510-5DA4-BA2F-12D8-211966798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52272"/>
            <a:ext cx="9144000" cy="62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E36E43-B55A-45D2-3F49-556F5A400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6" y="961920"/>
            <a:ext cx="8511225" cy="506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2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77" y="-10756"/>
            <a:ext cx="9144000" cy="1475842"/>
          </a:xfrm>
          <a:prstGeom prst="rect">
            <a:avLst/>
          </a:prstGeom>
          <a:solidFill>
            <a:srgbClr val="B5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2" name="组合 21"/>
          <p:cNvGrpSpPr/>
          <p:nvPr/>
        </p:nvGrpSpPr>
        <p:grpSpPr>
          <a:xfrm>
            <a:off x="3056900" y="3820454"/>
            <a:ext cx="2808407" cy="566655"/>
            <a:chOff x="1047750" y="3987910"/>
            <a:chExt cx="3744542" cy="755540"/>
          </a:xfrm>
        </p:grpSpPr>
        <p:sp>
          <p:nvSpPr>
            <p:cNvPr id="6" name="椭圆 5"/>
            <p:cNvSpPr/>
            <p:nvPr/>
          </p:nvSpPr>
          <p:spPr>
            <a:xfrm>
              <a:off x="1047750" y="39879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66441" y="41348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921981" y="40297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无源与有源电流镜</a:t>
              </a:r>
            </a:p>
          </p:txBody>
        </p:sp>
      </p:grpSp>
      <p:sp>
        <p:nvSpPr>
          <p:cNvPr id="26" name="矩形 25"/>
          <p:cNvSpPr/>
          <p:nvPr userDrawn="1">
            <p:custDataLst>
              <p:tags r:id="rId1"/>
            </p:custDataLst>
          </p:nvPr>
        </p:nvSpPr>
        <p:spPr>
          <a:xfrm>
            <a:off x="0" y="-43890"/>
            <a:ext cx="9143524" cy="1430544"/>
          </a:xfrm>
          <a:prstGeom prst="rect">
            <a:avLst/>
          </a:prstGeom>
          <a:blipFill dpi="0" rotWithShape="1">
            <a:blip r:embed="rId4">
              <a:alphaModFix amt="8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3" name="组合 22"/>
          <p:cNvGrpSpPr/>
          <p:nvPr/>
        </p:nvGrpSpPr>
        <p:grpSpPr>
          <a:xfrm>
            <a:off x="6408220" y="3821240"/>
            <a:ext cx="2808407" cy="566655"/>
            <a:chOff x="6817179" y="4027917"/>
            <a:chExt cx="3744542" cy="755540"/>
          </a:xfrm>
        </p:grpSpPr>
        <p:sp>
          <p:nvSpPr>
            <p:cNvPr id="10" name="椭圆 9"/>
            <p:cNvSpPr/>
            <p:nvPr/>
          </p:nvSpPr>
          <p:spPr>
            <a:xfrm>
              <a:off x="6817179" y="4027917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35870" y="4174856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691410" y="4069738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放大器的频率特性 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86063" y="4915908"/>
            <a:ext cx="2808407" cy="566655"/>
            <a:chOff x="1047750" y="5461110"/>
            <a:chExt cx="3744542" cy="755540"/>
          </a:xfrm>
        </p:grpSpPr>
        <p:sp>
          <p:nvSpPr>
            <p:cNvPr id="14" name="椭圆 13"/>
            <p:cNvSpPr/>
            <p:nvPr/>
          </p:nvSpPr>
          <p:spPr>
            <a:xfrm>
              <a:off x="1047750" y="54611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66441" y="56080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7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21981" y="55029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噪声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056901" y="4911534"/>
            <a:ext cx="2808407" cy="566655"/>
            <a:chOff x="6817179" y="5495871"/>
            <a:chExt cx="3744542" cy="755540"/>
          </a:xfrm>
        </p:grpSpPr>
        <p:sp>
          <p:nvSpPr>
            <p:cNvPr id="18" name="椭圆 17"/>
            <p:cNvSpPr/>
            <p:nvPr/>
          </p:nvSpPr>
          <p:spPr>
            <a:xfrm>
              <a:off x="6817179" y="5495871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935870" y="5642810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8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691410" y="5537692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运算放大器简介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641052" y="246417"/>
            <a:ext cx="1860947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950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28573" y="1087693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</a:rPr>
              <a:t>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1E600FE-1C51-0186-A066-5FEDCCB36D28}"/>
              </a:ext>
            </a:extLst>
          </p:cNvPr>
          <p:cNvGrpSpPr/>
          <p:nvPr/>
        </p:nvGrpSpPr>
        <p:grpSpPr>
          <a:xfrm>
            <a:off x="286063" y="2758514"/>
            <a:ext cx="2808407" cy="566655"/>
            <a:chOff x="1047750" y="3987910"/>
            <a:chExt cx="3744542" cy="755540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CE8D170D-2118-0A8A-3F89-6908679455C9}"/>
                </a:ext>
              </a:extLst>
            </p:cNvPr>
            <p:cNvSpPr/>
            <p:nvPr/>
          </p:nvSpPr>
          <p:spPr>
            <a:xfrm>
              <a:off x="1047750" y="39879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5A448E4-34FC-960D-9D13-9ACB0A3EBCA2}"/>
                </a:ext>
              </a:extLst>
            </p:cNvPr>
            <p:cNvSpPr txBox="1"/>
            <p:nvPr/>
          </p:nvSpPr>
          <p:spPr>
            <a:xfrm>
              <a:off x="1166441" y="41348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F9F724D-76AA-8BEE-4614-F8211DEF323B}"/>
                </a:ext>
              </a:extLst>
            </p:cNvPr>
            <p:cNvSpPr txBox="1"/>
            <p:nvPr/>
          </p:nvSpPr>
          <p:spPr>
            <a:xfrm>
              <a:off x="1921981" y="40297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绪论</a:t>
              </a: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0AC92F8-DB44-BD94-9AE5-5863D80AD6A7}"/>
              </a:ext>
            </a:extLst>
          </p:cNvPr>
          <p:cNvGrpSpPr/>
          <p:nvPr/>
        </p:nvGrpSpPr>
        <p:grpSpPr>
          <a:xfrm>
            <a:off x="3059131" y="2758514"/>
            <a:ext cx="3545751" cy="566655"/>
            <a:chOff x="6817179" y="4027917"/>
            <a:chExt cx="4727668" cy="755540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CEBC21BB-703B-34CF-688A-966E9C8E2ABD}"/>
                </a:ext>
              </a:extLst>
            </p:cNvPr>
            <p:cNvSpPr/>
            <p:nvPr/>
          </p:nvSpPr>
          <p:spPr>
            <a:xfrm>
              <a:off x="6817179" y="4027917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554D1551-3BD9-F6B3-0F63-3874E2D2BACD}"/>
                </a:ext>
              </a:extLst>
            </p:cNvPr>
            <p:cNvSpPr txBox="1"/>
            <p:nvPr/>
          </p:nvSpPr>
          <p:spPr>
            <a:xfrm>
              <a:off x="6935870" y="4174856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57C9641-E499-4A79-8732-844E90030F36}"/>
                </a:ext>
              </a:extLst>
            </p:cNvPr>
            <p:cNvSpPr txBox="1"/>
            <p:nvPr/>
          </p:nvSpPr>
          <p:spPr>
            <a:xfrm>
              <a:off x="7691408" y="4069738"/>
              <a:ext cx="3853439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dirty="0">
                  <a:latin typeface="黑体" panose="02010609060101010101" pitchFamily="49" charset="-122"/>
                  <a:ea typeface="黑体" panose="02010609060101010101" pitchFamily="49" charset="-122"/>
                </a:rPr>
                <a:t>MOS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器件物理和器件模型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3C57D875-EC18-4A5E-97F4-A13EA1D7D7CA}"/>
              </a:ext>
            </a:extLst>
          </p:cNvPr>
          <p:cNvGrpSpPr/>
          <p:nvPr/>
        </p:nvGrpSpPr>
        <p:grpSpPr>
          <a:xfrm>
            <a:off x="6408219" y="2758514"/>
            <a:ext cx="2808407" cy="566655"/>
            <a:chOff x="1047750" y="5461110"/>
            <a:chExt cx="3744542" cy="755540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273B7B88-0848-F1A6-CD68-323C044E97E7}"/>
                </a:ext>
              </a:extLst>
            </p:cNvPr>
            <p:cNvSpPr/>
            <p:nvPr/>
          </p:nvSpPr>
          <p:spPr>
            <a:xfrm>
              <a:off x="1047750" y="5461110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C227B8A9-8523-4762-63EF-85FDB1346D25}"/>
                </a:ext>
              </a:extLst>
            </p:cNvPr>
            <p:cNvSpPr txBox="1"/>
            <p:nvPr/>
          </p:nvSpPr>
          <p:spPr>
            <a:xfrm>
              <a:off x="1166441" y="5608049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F598696F-A220-9F0F-11EE-DC75C4A0270F}"/>
                </a:ext>
              </a:extLst>
            </p:cNvPr>
            <p:cNvSpPr txBox="1"/>
            <p:nvPr/>
          </p:nvSpPr>
          <p:spPr>
            <a:xfrm>
              <a:off x="1921981" y="5502931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单极放大器</a:t>
              </a: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7C0514E0-800F-9686-0AF4-449E698D87A6}"/>
              </a:ext>
            </a:extLst>
          </p:cNvPr>
          <p:cNvGrpSpPr/>
          <p:nvPr/>
        </p:nvGrpSpPr>
        <p:grpSpPr>
          <a:xfrm>
            <a:off x="286064" y="3820454"/>
            <a:ext cx="2808407" cy="566655"/>
            <a:chOff x="6817179" y="5495871"/>
            <a:chExt cx="3744542" cy="755540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B9AB947F-421F-217D-FC0A-82099FACCBBC}"/>
                </a:ext>
              </a:extLst>
            </p:cNvPr>
            <p:cNvSpPr/>
            <p:nvPr/>
          </p:nvSpPr>
          <p:spPr>
            <a:xfrm>
              <a:off x="6817179" y="5495871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FD870BB-7D30-24B3-B768-DE17A8DF2980}"/>
                </a:ext>
              </a:extLst>
            </p:cNvPr>
            <p:cNvSpPr txBox="1"/>
            <p:nvPr/>
          </p:nvSpPr>
          <p:spPr>
            <a:xfrm>
              <a:off x="6935870" y="5642810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endPara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0EA1578-B9D6-5AB6-E7C4-79A107540BB8}"/>
                </a:ext>
              </a:extLst>
            </p:cNvPr>
            <p:cNvSpPr txBox="1"/>
            <p:nvPr/>
          </p:nvSpPr>
          <p:spPr>
            <a:xfrm>
              <a:off x="7691410" y="5537692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差动放大器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5F3D556C-BCD4-042C-AEB5-E12DCFC8C5DC}"/>
              </a:ext>
            </a:extLst>
          </p:cNvPr>
          <p:cNvGrpSpPr/>
          <p:nvPr/>
        </p:nvGrpSpPr>
        <p:grpSpPr>
          <a:xfrm>
            <a:off x="6408220" y="4929866"/>
            <a:ext cx="2808407" cy="566655"/>
            <a:chOff x="6817179" y="5495871"/>
            <a:chExt cx="3744542" cy="755540"/>
          </a:xfrm>
        </p:grpSpPr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FF1934FE-CF84-F2C1-C4AC-1F98342DA75E}"/>
                </a:ext>
              </a:extLst>
            </p:cNvPr>
            <p:cNvSpPr/>
            <p:nvPr/>
          </p:nvSpPr>
          <p:spPr>
            <a:xfrm>
              <a:off x="6817179" y="5495871"/>
              <a:ext cx="755540" cy="755540"/>
            </a:xfrm>
            <a:prstGeom prst="ellipse">
              <a:avLst/>
            </a:prstGeom>
            <a:solidFill>
              <a:srgbClr val="B531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CD3E6F24-7D76-5E12-9A48-94581A6C3BFC}"/>
                </a:ext>
              </a:extLst>
            </p:cNvPr>
            <p:cNvSpPr txBox="1"/>
            <p:nvPr/>
          </p:nvSpPr>
          <p:spPr>
            <a:xfrm>
              <a:off x="6935870" y="5642810"/>
              <a:ext cx="518160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9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FA3ED372-D8C8-99B0-E595-98E1B78A5314}"/>
                </a:ext>
              </a:extLst>
            </p:cNvPr>
            <p:cNvSpPr txBox="1"/>
            <p:nvPr/>
          </p:nvSpPr>
          <p:spPr>
            <a:xfrm>
              <a:off x="7691410" y="5537692"/>
              <a:ext cx="287031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版图与封装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BA124-807C-B945-F427-036841E96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2" y="1182657"/>
            <a:ext cx="8410011" cy="4492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7828D8-0A60-9C9D-3A29-D6E9C4762F71}"/>
                  </a:ext>
                </a:extLst>
              </p:cNvPr>
              <p:cNvSpPr txBox="1"/>
              <p:nvPr/>
            </p:nvSpPr>
            <p:spPr>
              <a:xfrm>
                <a:off x="5182819" y="2395727"/>
                <a:ext cx="236219" cy="5672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07828D8-0A60-9C9D-3A29-D6E9C476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819" y="2395727"/>
                <a:ext cx="236219" cy="567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1AF6ED5-9EFC-DDD9-5111-9B197A2E444A}"/>
              </a:ext>
            </a:extLst>
          </p:cNvPr>
          <p:cNvSpPr/>
          <p:nvPr/>
        </p:nvSpPr>
        <p:spPr>
          <a:xfrm>
            <a:off x="5419038" y="2066541"/>
            <a:ext cx="1121818" cy="658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5E5F123-9620-1E0D-925B-E4F47E1264C9}"/>
                  </a:ext>
                </a:extLst>
              </p:cNvPr>
              <p:cNvSpPr txBox="1"/>
              <p:nvPr/>
            </p:nvSpPr>
            <p:spPr>
              <a:xfrm>
                <a:off x="6097220" y="4765853"/>
                <a:ext cx="29565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5E5F123-9620-1E0D-925B-E4F47E126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20" y="4765853"/>
                <a:ext cx="295658" cy="276999"/>
              </a:xfrm>
              <a:prstGeom prst="rect">
                <a:avLst/>
              </a:prstGeom>
              <a:blipFill>
                <a:blip r:embed="rId5"/>
                <a:stretch>
                  <a:fillRect l="-16327" r="-6122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00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406C4-3571-1224-846C-D42BBB5B5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2" y="989386"/>
            <a:ext cx="8532395" cy="48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14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02ACAC-5E20-098E-0428-011022611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6" y="1234250"/>
            <a:ext cx="8766808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8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558F5D-9D04-B4CB-5473-D8539E271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1" y="1006414"/>
            <a:ext cx="8945719" cy="50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11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575D9C-5A49-2E81-C671-CE75E7A7A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2" y="1073910"/>
            <a:ext cx="8571719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11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C0700C-3E57-CBD2-ABBE-C6CA06FBA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3" y="990388"/>
            <a:ext cx="8931414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10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A25285-97E7-7D07-C1C8-7216FA22B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" y="881079"/>
            <a:ext cx="8991207" cy="4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65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基本差动对的定量分析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107AF-D677-9038-B97B-425EDF81B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2" y="972099"/>
            <a:ext cx="8714172" cy="46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21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管负载的差动对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619293-52D1-995D-136A-9E02F57E7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06" y="810541"/>
            <a:ext cx="8449788" cy="52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1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管负载的差动对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0A3489-BC19-B4B1-AF3F-F2B80E02D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/>
          <a:stretch/>
        </p:blipFill>
        <p:spPr>
          <a:xfrm>
            <a:off x="443978" y="1299709"/>
            <a:ext cx="7941381" cy="469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9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-43339" y="830104"/>
            <a:ext cx="9187815" cy="4772978"/>
          </a:xfrm>
          <a:prstGeom prst="rect">
            <a:avLst/>
          </a:prstGeom>
          <a:blipFill dpi="0" rotWithShape="1">
            <a:blip r:embed="rId4">
              <a:alphaModFix amt="3000"/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B084CCB8-6411-D217-7AAD-D8906BB8641A}"/>
              </a:ext>
            </a:extLst>
          </p:cNvPr>
          <p:cNvSpPr txBox="1"/>
          <p:nvPr/>
        </p:nvSpPr>
        <p:spPr>
          <a:xfrm>
            <a:off x="2276474" y="2406244"/>
            <a:ext cx="4591050" cy="12768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  <a:cs typeface="SimSun"/>
              </a:rPr>
              <a:t>第四章 差动放大器</a:t>
            </a:r>
          </a:p>
          <a:p>
            <a:pPr algn="ctr">
              <a:lnSpc>
                <a:spcPct val="150000"/>
              </a:lnSpc>
            </a:pPr>
            <a:endParaRPr lang="zh-CN" altLang="en-US" sz="3000" dirty="0">
              <a:latin typeface="黑体" panose="02010609060101010101" pitchFamily="49" charset="-122"/>
              <a:ea typeface="黑体" panose="02010609060101010101" pitchFamily="49" charset="-122"/>
              <a:cs typeface="SimSu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B9F965-4BEF-73AB-5C65-E565346F4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2" y="847613"/>
            <a:ext cx="8645524" cy="52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16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EB1AEC-60FE-2258-1FB0-EFB142AEF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2" y="791053"/>
            <a:ext cx="8621889" cy="527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60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D8CFE2-D112-85D7-D4CC-4E39B989F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6" y="890444"/>
            <a:ext cx="9005013" cy="54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52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1E5D5A-82C9-966A-E5EB-FCD2E262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"/>
          <a:stretch/>
        </p:blipFill>
        <p:spPr>
          <a:xfrm>
            <a:off x="354786" y="890554"/>
            <a:ext cx="8328356" cy="53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47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41E3AE-5215-08D7-B0F8-2D4A41488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1" y="984518"/>
            <a:ext cx="8859115" cy="51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64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2D1C36-792C-0DE2-11EE-D4F5B704A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4" y="835468"/>
            <a:ext cx="8917229" cy="51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70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0ED798-7ED1-DA98-AD13-53187D818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7" y="963505"/>
            <a:ext cx="8255204" cy="510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91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A5943-793D-7827-6AE5-1EEE9A559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0" y="824577"/>
            <a:ext cx="7340696" cy="53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6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CMOS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FA74FA-F8E0-43AC-EE3B-CED05F03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4" y="877249"/>
            <a:ext cx="6574215" cy="52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5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本章内容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1AE87E-C123-FA70-6789-8FFD9CE31DAD}"/>
              </a:ext>
            </a:extLst>
          </p:cNvPr>
          <p:cNvSpPr txBox="1"/>
          <p:nvPr/>
        </p:nvSpPr>
        <p:spPr>
          <a:xfrm>
            <a:off x="552298" y="966757"/>
            <a:ext cx="4572000" cy="5187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• </a:t>
            </a:r>
            <a:r>
              <a:rPr lang="zh-CN" altLang="en-US" sz="3200" dirty="0"/>
              <a:t>差分信号的定义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• </a:t>
            </a:r>
            <a:r>
              <a:rPr lang="zh-CN" altLang="en-US" sz="3200" dirty="0"/>
              <a:t>基本差动对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– </a:t>
            </a:r>
            <a:r>
              <a:rPr lang="zh-CN" altLang="en-US" sz="3200" dirty="0"/>
              <a:t>定性和定量分析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– </a:t>
            </a:r>
            <a:r>
              <a:rPr lang="zh-CN" altLang="en-US" sz="3200" dirty="0"/>
              <a:t>差分和共模分析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– </a:t>
            </a:r>
            <a:r>
              <a:rPr lang="zh-CN" altLang="en-US" sz="3200" dirty="0"/>
              <a:t>失调电压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• MOS</a:t>
            </a:r>
            <a:r>
              <a:rPr lang="zh-CN" altLang="en-US" sz="3200" dirty="0"/>
              <a:t>管负载的差动对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• CMOS</a:t>
            </a:r>
            <a:r>
              <a:rPr lang="zh-CN" altLang="en-US" sz="3200" dirty="0"/>
              <a:t>差动对</a:t>
            </a:r>
          </a:p>
        </p:txBody>
      </p:sp>
    </p:spTree>
    <p:extLst>
      <p:ext uri="{BB962C8B-B14F-4D97-AF65-F5344CB8AC3E}">
        <p14:creationId xmlns:p14="http://schemas.microsoft.com/office/powerpoint/2010/main" val="165870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差分信号的定义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8E7C27-43C5-1194-AD92-812DF40944F0}"/>
              </a:ext>
            </a:extLst>
          </p:cNvPr>
          <p:cNvSpPr txBox="1"/>
          <p:nvPr/>
        </p:nvSpPr>
        <p:spPr>
          <a:xfrm>
            <a:off x="376732" y="1246202"/>
            <a:ext cx="83283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单端信号：单端信号的参考电位是一个固定的电平。（一般是地电位）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差分信号：为两个节点的电位之差，且这两个节点的电位相对于某一个固定电位大小相等，极性相反。这一固定的中心电位称为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:“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共模”电平 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Common-Mode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严格地说，这两个节点相对于固定电位的阻抗必须相等。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867E59-D1A7-3168-1A79-8CC83E58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2" y="4009895"/>
            <a:ext cx="3049315" cy="1543381"/>
          </a:xfrm>
          <a:prstGeom prst="rect">
            <a:avLst/>
          </a:prstGeom>
        </p:spPr>
      </p:pic>
      <p:pic>
        <p:nvPicPr>
          <p:cNvPr id="6" name="picture 2794">
            <a:extLst>
              <a:ext uri="{FF2B5EF4-FFF2-40B4-BE49-F238E27FC236}">
                <a16:creationId xmlns:a16="http://schemas.microsoft.com/office/drawing/2014/main" id="{63DD2201-9B66-12AF-C9FA-359904D2E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086048" y="4096370"/>
            <a:ext cx="4222448" cy="16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单端和差分工作的特点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76919A-833F-6FC0-6581-B49981576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5" y="889215"/>
            <a:ext cx="8292287" cy="507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0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单端和差分工作的特点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295601-847F-0521-F385-EB3195302C37}"/>
              </a:ext>
            </a:extLst>
          </p:cNvPr>
          <p:cNvSpPr txBox="1"/>
          <p:nvPr/>
        </p:nvSpPr>
        <p:spPr>
          <a:xfrm>
            <a:off x="193852" y="879513"/>
            <a:ext cx="838687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例如：对电源噪声同样具有更强的抗干扰能力 。</a:t>
            </a:r>
            <a:endParaRPr lang="en-US" altLang="zh-CN" sz="2400" b="0" dirty="0">
              <a:solidFill>
                <a:srgbClr val="000000"/>
              </a:solidFill>
              <a:effectLst/>
              <a:latin typeface="TimesNewRoman"/>
            </a:endParaRPr>
          </a:p>
          <a:p>
            <a:endParaRPr lang="en-US" altLang="zh-CN" sz="2400" dirty="0">
              <a:solidFill>
                <a:srgbClr val="000000"/>
              </a:solidFill>
              <a:latin typeface="TimesNewRoman"/>
              <a:ea typeface="宋体" panose="02010600030101010101" pitchFamily="2" charset="-122"/>
            </a:endParaRPr>
          </a:p>
          <a:p>
            <a:endParaRPr lang="en-US" altLang="zh-CN" sz="2400" b="0" dirty="0">
              <a:solidFill>
                <a:srgbClr val="000000"/>
              </a:solidFill>
              <a:effectLst/>
              <a:latin typeface="TimesNewRoman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TimesNewRoman"/>
              <a:ea typeface="宋体" panose="02010600030101010101" pitchFamily="2" charset="-122"/>
            </a:endParaRPr>
          </a:p>
          <a:p>
            <a:endParaRPr lang="en-US" altLang="zh-CN" sz="2400" b="0" dirty="0">
              <a:solidFill>
                <a:srgbClr val="000000"/>
              </a:solidFill>
              <a:effectLst/>
              <a:latin typeface="TimesNewRoman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TimesNewRoman"/>
              <a:ea typeface="宋体" panose="02010600030101010101" pitchFamily="2" charset="-122"/>
            </a:endParaRPr>
          </a:p>
          <a:p>
            <a:endParaRPr lang="en-US" altLang="zh-CN" sz="2400" b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4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电源对</a:t>
            </a:r>
            <a:r>
              <a:rPr lang="en-US" altLang="zh-CN" sz="2400" b="0" dirty="0">
                <a:solidFill>
                  <a:srgbClr val="000000"/>
                </a:solidFill>
                <a:effectLst/>
                <a:latin typeface="TimesNewRoman"/>
              </a:rPr>
              <a:t>Vx</a:t>
            </a:r>
            <a:r>
              <a:rPr lang="zh-CN" altLang="en-US" sz="2400" b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dirty="0" err="1">
                <a:solidFill>
                  <a:srgbClr val="000000"/>
                </a:solidFill>
                <a:effectLst/>
                <a:latin typeface="TimesNewRoman"/>
              </a:rPr>
              <a:t>Vy</a:t>
            </a:r>
            <a:r>
              <a:rPr lang="zh-CN" altLang="en-US" sz="2400" b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的干扰幅度大小相等，方向相同。差分信号没有改变。</a:t>
            </a:r>
            <a:endParaRPr lang="en-US" altLang="zh-CN" sz="2400" b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差动信号增大了可得到的电压摆幅 。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4AC0DC-F5FC-7E2E-A451-0E7D261A4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" t="75569" r="306" b="-1527"/>
          <a:stretch/>
        </p:blipFill>
        <p:spPr>
          <a:xfrm>
            <a:off x="414306" y="4947681"/>
            <a:ext cx="6586340" cy="10308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919206F-FCB4-0640-AD20-F50BC8187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62" y="1321053"/>
            <a:ext cx="3128992" cy="22539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B9EF40-09B8-A693-D551-B5716E0FC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991" y="1523088"/>
            <a:ext cx="4722851" cy="18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7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单端和差分工作的特点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040306-4E18-210B-47FF-ACC293B5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7" y="1081676"/>
            <a:ext cx="8134502" cy="46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6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05AFF69-C147-04A0-7D49-0DBB501BE6B1}"/>
              </a:ext>
            </a:extLst>
          </p:cNvPr>
          <p:cNvSpPr/>
          <p:nvPr/>
        </p:nvSpPr>
        <p:spPr>
          <a:xfrm rot="16200000">
            <a:off x="4242814" y="-4242818"/>
            <a:ext cx="658369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34660E-2DFE-5809-A96F-1F0E382E3F1A}"/>
              </a:ext>
            </a:extLst>
          </p:cNvPr>
          <p:cNvSpPr txBox="1"/>
          <p:nvPr/>
        </p:nvSpPr>
        <p:spPr>
          <a:xfrm>
            <a:off x="193852" y="98349"/>
            <a:ext cx="4378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基本差动对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8EBC25-9231-BE9A-40CD-C360FA7ECC24}"/>
              </a:ext>
            </a:extLst>
          </p:cNvPr>
          <p:cNvSpPr/>
          <p:nvPr/>
        </p:nvSpPr>
        <p:spPr>
          <a:xfrm rot="16200000">
            <a:off x="4299511" y="2020823"/>
            <a:ext cx="544982" cy="9144001"/>
          </a:xfrm>
          <a:prstGeom prst="rect">
            <a:avLst/>
          </a:prstGeom>
          <a:solidFill>
            <a:srgbClr val="DC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54BB22-A88E-54C3-1F79-2E09CC380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14" y="1162311"/>
            <a:ext cx="8337770" cy="4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4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6a1f4b8-d904-467b-b951-f7556ffc55c3"/>
  <p:tag name="COMMONDATA" val="eyJjb3VudCI6MSwiaGRpZCI6Ijc4NWY2ZTUyZTQxMDNkOGMxMTk1Y2E0ZmQ2Zjg3MDkwIiwidXNlckNvdW50Ijox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2847</TotalTime>
  <Words>464</Words>
  <Application>Microsoft Office PowerPoint</Application>
  <PresentationFormat>全屏显示(4:3)</PresentationFormat>
  <Paragraphs>121</Paragraphs>
  <Slides>38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方正黑体简体</vt:lpstr>
      <vt:lpstr>TimesNewRoman</vt:lpstr>
      <vt:lpstr>黑体</vt:lpstr>
      <vt:lpstr>Calibri Light</vt:lpstr>
      <vt:lpstr>Cambria Math</vt:lpstr>
      <vt:lpstr>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小奕</dc:creator>
  <dc:description>版权归小奕所有，盗版必究</dc:description>
  <cp:lastModifiedBy>Yingbo Yue</cp:lastModifiedBy>
  <cp:revision>86</cp:revision>
  <dcterms:created xsi:type="dcterms:W3CDTF">2019-04-27T15:31:00Z</dcterms:created>
  <dcterms:modified xsi:type="dcterms:W3CDTF">2024-09-29T13:06:25Z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KSOTemplateUUID">
    <vt:lpwstr>v1.0_mb_/3hAs5ln00t7ZijixkvaTg==</vt:lpwstr>
  </property>
  <property fmtid="{D5CDD505-2E9C-101B-9397-08002B2CF9AE}" pid="4" name="ICV">
    <vt:lpwstr>4B8DDDC23260474BA0D662A67DFE4EC8</vt:lpwstr>
  </property>
</Properties>
</file>